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71" r:id="rId4"/>
    <p:sldId id="258" r:id="rId5"/>
    <p:sldId id="260" r:id="rId6"/>
    <p:sldId id="273" r:id="rId7"/>
    <p:sldId id="259" r:id="rId8"/>
    <p:sldId id="272" r:id="rId9"/>
    <p:sldId id="269" r:id="rId10"/>
    <p:sldId id="261" r:id="rId11"/>
    <p:sldId id="265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5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0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248" y="492760"/>
            <a:ext cx="5231268" cy="1115907"/>
          </a:xfrm>
        </p:spPr>
        <p:txBody>
          <a:bodyPr/>
          <a:lstStyle/>
          <a:p>
            <a:r>
              <a:rPr lang="en-AU" sz="36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INSTITUTE OF DATA </a:t>
            </a:r>
            <a:br>
              <a:rPr lang="en-AU" sz="36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AU" sz="36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MINI PROJECT 1</a:t>
            </a:r>
            <a:endParaRPr lang="en-AU" sz="3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8066" y="2438399"/>
            <a:ext cx="10919567" cy="3802381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AU" sz="4800" cap="none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Predicting red wine quality</a:t>
            </a:r>
          </a:p>
          <a:p>
            <a:endParaRPr lang="en-AU" sz="3600" cap="none" dirty="0" smtClean="0">
              <a:solidFill>
                <a:schemeClr val="bg1"/>
              </a:solidFill>
            </a:endParaRPr>
          </a:p>
          <a:p>
            <a:pPr algn="r"/>
            <a:r>
              <a:rPr lang="en-AU" sz="3600" cap="none" dirty="0" smtClean="0">
                <a:solidFill>
                  <a:schemeClr val="bg1"/>
                </a:solidFill>
              </a:rPr>
              <a:t>Monica </a:t>
            </a:r>
            <a:r>
              <a:rPr lang="en-AU" sz="3600" cap="none" dirty="0">
                <a:solidFill>
                  <a:schemeClr val="bg1"/>
                </a:solidFill>
              </a:rPr>
              <a:t>Estrada</a:t>
            </a:r>
          </a:p>
          <a:p>
            <a:pPr algn="r"/>
            <a:r>
              <a:rPr lang="en-AU" sz="3000" cap="small" dirty="0"/>
              <a:t>6 </a:t>
            </a:r>
            <a:r>
              <a:rPr lang="en-AU" sz="3000" cap="none" dirty="0"/>
              <a:t>February </a:t>
            </a:r>
            <a:r>
              <a:rPr lang="en-AU" sz="3000" cap="none" dirty="0" smtClean="0"/>
              <a:t>2021</a:t>
            </a:r>
          </a:p>
          <a:p>
            <a:pPr algn="r"/>
            <a:endParaRPr lang="en-AU" sz="3000" cap="none" dirty="0" smtClean="0"/>
          </a:p>
          <a:p>
            <a:pPr algn="r"/>
            <a:endParaRPr lang="en-AU" sz="3000" cap="none" dirty="0"/>
          </a:p>
          <a:p>
            <a:pPr algn="r"/>
            <a:r>
              <a:rPr lang="en-AU" sz="1600" i="1" cap="none" dirty="0" smtClean="0"/>
              <a:t>“</a:t>
            </a:r>
            <a:r>
              <a:rPr lang="en-AU" sz="1600" i="1" cap="none" dirty="0"/>
              <a:t>Making good wine is a skill, making fine wine is an art” </a:t>
            </a:r>
            <a:endParaRPr lang="en-AU" sz="1600" i="1" cap="none" dirty="0" smtClean="0"/>
          </a:p>
          <a:p>
            <a:pPr algn="r"/>
            <a:r>
              <a:rPr lang="en-AU" sz="1600" i="1" cap="none" dirty="0" smtClean="0"/>
              <a:t>Robert </a:t>
            </a:r>
            <a:r>
              <a:rPr lang="en-AU" sz="1600" i="1" cap="none" dirty="0"/>
              <a:t>Mondavi</a:t>
            </a:r>
            <a:endParaRPr lang="en-AU" sz="1600" cap="none" dirty="0"/>
          </a:p>
          <a:p>
            <a:endParaRPr lang="en-AU" sz="3600" cap="none" dirty="0" smtClean="0">
              <a:solidFill>
                <a:schemeClr val="bg1"/>
              </a:solidFill>
            </a:endParaRPr>
          </a:p>
          <a:p>
            <a:endParaRPr lang="en-AU" sz="3600" cap="none" dirty="0" smtClean="0">
              <a:solidFill>
                <a:schemeClr val="bg1"/>
              </a:solidFill>
            </a:endParaRPr>
          </a:p>
          <a:p>
            <a:pPr algn="r"/>
            <a:endParaRPr lang="en-AU" sz="3600" cap="smal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42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66" y="538952"/>
            <a:ext cx="9736233" cy="1349115"/>
          </a:xfrm>
        </p:spPr>
        <p:txBody>
          <a:bodyPr/>
          <a:lstStyle/>
          <a:p>
            <a:r>
              <a:rPr lang="en-AU" dirty="0" smtClean="0"/>
              <a:t>Key findings: </a:t>
            </a:r>
            <a:br>
              <a:rPr lang="en-AU" dirty="0" smtClean="0"/>
            </a:br>
            <a:r>
              <a:rPr lang="en-AU" sz="2300" dirty="0" smtClean="0"/>
              <a:t>Comparing main attributes (predictors) against response(quality)</a:t>
            </a:r>
            <a:endParaRPr lang="en-AU" sz="23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154954" y="5106526"/>
            <a:ext cx="3050438" cy="344949"/>
          </a:xfrm>
        </p:spPr>
        <p:txBody>
          <a:bodyPr/>
          <a:lstStyle/>
          <a:p>
            <a:r>
              <a:rPr lang="en-AU" sz="1800" dirty="0" smtClean="0"/>
              <a:t>Moderate + Correlation</a:t>
            </a:r>
            <a:endParaRPr lang="en-AU" sz="1800" dirty="0"/>
          </a:p>
        </p:txBody>
      </p:sp>
      <p:pic>
        <p:nvPicPr>
          <p:cNvPr id="12" name="Picture Placeholder 11"/>
          <p:cNvPicPr preferRelativeResize="0">
            <a:picLocks noGrp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37" y="2336800"/>
            <a:ext cx="2895601" cy="2650067"/>
          </a:xfrm>
          <a:effectLst/>
        </p:spPr>
      </p:pic>
      <p:sp>
        <p:nvSpPr>
          <p:cNvPr id="13" name="Text Placeholder 12"/>
          <p:cNvSpPr>
            <a:spLocks noGrp="1"/>
          </p:cNvSpPr>
          <p:nvPr>
            <p:ph type="body" sz="half" idx="18"/>
          </p:nvPr>
        </p:nvSpPr>
        <p:spPr>
          <a:xfrm>
            <a:off x="1154954" y="5510867"/>
            <a:ext cx="3050438" cy="644399"/>
          </a:xfrm>
        </p:spPr>
        <p:txBody>
          <a:bodyPr>
            <a:normAutofit lnSpcReduction="10000"/>
          </a:bodyPr>
          <a:lstStyle/>
          <a:p>
            <a:r>
              <a:rPr lang="en-AU" sz="2400" dirty="0" smtClean="0"/>
              <a:t>Alcohol </a:t>
            </a:r>
            <a:r>
              <a:rPr lang="en-AU" dirty="0" smtClean="0"/>
              <a:t>increases when wine quality increases (+0.49)</a:t>
            </a:r>
            <a:endParaRPr lang="en-A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>
          <a:xfrm>
            <a:off x="4602735" y="5175293"/>
            <a:ext cx="3050438" cy="344951"/>
          </a:xfrm>
        </p:spPr>
        <p:txBody>
          <a:bodyPr/>
          <a:lstStyle/>
          <a:p>
            <a:r>
              <a:rPr lang="en-AU" sz="1800" dirty="0" smtClean="0"/>
              <a:t>Moderate - Correlation</a:t>
            </a:r>
            <a:endParaRPr lang="en-AU" sz="1800" dirty="0"/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735" y="2336800"/>
            <a:ext cx="2722834" cy="2722834"/>
          </a:xfrm>
          <a:effectLst/>
        </p:spPr>
      </p:pic>
      <p:sp>
        <p:nvSpPr>
          <p:cNvPr id="14" name="Text Placeholder 13"/>
          <p:cNvSpPr>
            <a:spLocks noGrp="1"/>
          </p:cNvSpPr>
          <p:nvPr>
            <p:ph type="body" sz="half" idx="19"/>
          </p:nvPr>
        </p:nvSpPr>
        <p:spPr>
          <a:xfrm>
            <a:off x="4602735" y="5560739"/>
            <a:ext cx="3050438" cy="670728"/>
          </a:xfrm>
        </p:spPr>
        <p:txBody>
          <a:bodyPr>
            <a:normAutofit fontScale="85000" lnSpcReduction="10000"/>
          </a:bodyPr>
          <a:lstStyle/>
          <a:p>
            <a:r>
              <a:rPr lang="en-AU" sz="2600" dirty="0" smtClean="0"/>
              <a:t>Volatile acidity </a:t>
            </a:r>
            <a:r>
              <a:rPr lang="en-AU" dirty="0" smtClean="0"/>
              <a:t>decreases when quality increases (-0.35).</a:t>
            </a:r>
            <a:endParaRPr lang="en-AU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307565" y="5112963"/>
            <a:ext cx="3051095" cy="344951"/>
          </a:xfrm>
        </p:spPr>
        <p:txBody>
          <a:bodyPr/>
          <a:lstStyle/>
          <a:p>
            <a:r>
              <a:rPr lang="en-AU" sz="1800" dirty="0" smtClean="0"/>
              <a:t>Moderate + Correlation</a:t>
            </a:r>
            <a:endParaRPr lang="en-AU" sz="1800" dirty="0"/>
          </a:p>
        </p:txBody>
      </p:sp>
      <p:pic>
        <p:nvPicPr>
          <p:cNvPr id="19" name="Picture Placeholder 18"/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873" y="2241224"/>
            <a:ext cx="2677909" cy="2677909"/>
          </a:xfrm>
          <a:effectLst/>
        </p:spPr>
      </p:pic>
      <p:sp>
        <p:nvSpPr>
          <p:cNvPr id="15" name="Text Placeholder 14"/>
          <p:cNvSpPr>
            <a:spLocks noGrp="1"/>
          </p:cNvSpPr>
          <p:nvPr>
            <p:ph type="body" sz="half" idx="20"/>
          </p:nvPr>
        </p:nvSpPr>
        <p:spPr>
          <a:xfrm>
            <a:off x="8425786" y="5560739"/>
            <a:ext cx="3051096" cy="623836"/>
          </a:xfrm>
        </p:spPr>
        <p:txBody>
          <a:bodyPr>
            <a:normAutofit fontScale="92500" lnSpcReduction="10000"/>
          </a:bodyPr>
          <a:lstStyle/>
          <a:p>
            <a:r>
              <a:rPr lang="en-AU" sz="2400" dirty="0" smtClean="0"/>
              <a:t>Sulphates</a:t>
            </a:r>
            <a:r>
              <a:rPr lang="en-AU" dirty="0" smtClean="0"/>
              <a:t> increases when wine quality increases  (+0.42).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95472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606" y="516468"/>
            <a:ext cx="6345777" cy="706964"/>
          </a:xfrm>
        </p:spPr>
        <p:txBody>
          <a:bodyPr/>
          <a:lstStyle/>
          <a:p>
            <a:r>
              <a:rPr lang="en-AU" sz="3600" dirty="0" smtClean="0"/>
              <a:t>Conclusions and next steps</a:t>
            </a:r>
            <a:endParaRPr lang="en-AU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6507163" y="1183213"/>
            <a:ext cx="5075237" cy="740835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r>
              <a:rPr lang="en-AU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“Wine, like life, is meant to be enjoyed”</a:t>
            </a:r>
            <a:endParaRPr lang="en-AU" sz="1200" cap="none" dirty="0" smtClean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0" indent="0" algn="r">
              <a:buNone/>
            </a:pPr>
            <a:r>
              <a:rPr lang="en-AU" sz="1200" cap="none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   Richard Branson   </a:t>
            </a:r>
            <a:endParaRPr lang="en-AU" sz="1200" cap="none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 bwMode="gray">
          <a:xfrm rot="10800000">
            <a:off x="643273" y="2497667"/>
            <a:ext cx="11057336" cy="3962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 smtClean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 smtClean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 smtClean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 smtClean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 smtClean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79388" algn="l"/>
              </a:tabLst>
            </a:pPr>
            <a:endParaRPr lang="en-AU" sz="1600" dirty="0">
              <a:solidFill>
                <a:srgbClr val="7030A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0866" y="2353733"/>
            <a:ext cx="11743267" cy="4344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2200"/>
              </a:spcBef>
            </a:pPr>
            <a:r>
              <a:rPr lang="en-AU" sz="2400" u="sng" dirty="0" smtClean="0">
                <a:solidFill>
                  <a:srgbClr val="7030A0"/>
                </a:solidFill>
              </a:rPr>
              <a:t>Conclusions:</a:t>
            </a:r>
          </a:p>
          <a:p>
            <a:pPr marL="285750" lvl="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dirty="0" smtClean="0">
                <a:solidFill>
                  <a:srgbClr val="7030A0"/>
                </a:solidFill>
              </a:rPr>
              <a:t>The </a:t>
            </a:r>
            <a:r>
              <a:rPr lang="en-AU" dirty="0">
                <a:solidFill>
                  <a:srgbClr val="7030A0"/>
                </a:solidFill>
              </a:rPr>
              <a:t>data analysis </a:t>
            </a:r>
            <a:r>
              <a:rPr lang="en-AU" dirty="0" smtClean="0">
                <a:solidFill>
                  <a:srgbClr val="7030A0"/>
                </a:solidFill>
              </a:rPr>
              <a:t>assessed </a:t>
            </a:r>
            <a:r>
              <a:rPr lang="en-AU" dirty="0">
                <a:solidFill>
                  <a:srgbClr val="7030A0"/>
                </a:solidFill>
              </a:rPr>
              <a:t>how chemical components </a:t>
            </a:r>
            <a:r>
              <a:rPr lang="en-AU" dirty="0" smtClean="0">
                <a:solidFill>
                  <a:srgbClr val="7030A0"/>
                </a:solidFill>
              </a:rPr>
              <a:t>contribute </a:t>
            </a:r>
            <a:r>
              <a:rPr lang="en-AU" dirty="0">
                <a:solidFill>
                  <a:srgbClr val="7030A0"/>
                </a:solidFill>
              </a:rPr>
              <a:t>to the quality </a:t>
            </a:r>
            <a:r>
              <a:rPr lang="en-AU" dirty="0" smtClean="0">
                <a:solidFill>
                  <a:srgbClr val="7030A0"/>
                </a:solidFill>
              </a:rPr>
              <a:t>of </a:t>
            </a:r>
            <a:r>
              <a:rPr lang="en-AU" dirty="0">
                <a:solidFill>
                  <a:srgbClr val="7030A0"/>
                </a:solidFill>
              </a:rPr>
              <a:t>red wine and how this knowledge can we used to grade the quality level. </a:t>
            </a:r>
          </a:p>
          <a:p>
            <a:pPr marL="285750" lvl="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7030A0"/>
                </a:solidFill>
              </a:rPr>
              <a:t>This can assist the wine maker in distinguishing factors affecting quality and setting reasonable prices</a:t>
            </a:r>
            <a:r>
              <a:rPr lang="en-AU" dirty="0" smtClean="0">
                <a:solidFill>
                  <a:srgbClr val="7030A0"/>
                </a:solidFill>
              </a:rPr>
              <a:t>.</a:t>
            </a:r>
            <a:endParaRPr lang="en-AU" dirty="0">
              <a:solidFill>
                <a:srgbClr val="7030A0"/>
              </a:solidFill>
            </a:endParaRPr>
          </a:p>
          <a:p>
            <a:pPr marL="285750" lvl="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7030A0"/>
                </a:solidFill>
              </a:rPr>
              <a:t>Red wine high quality tends to have: less volatile acid, more citric acid, more alcohol, more sulphates, less chlorides, and not too much and no too little free sulfur dioxide.</a:t>
            </a:r>
          </a:p>
          <a:p>
            <a:pPr marL="285750" lvl="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7030A0"/>
                </a:solidFill>
              </a:rPr>
              <a:t>Good wine quality </a:t>
            </a:r>
            <a:r>
              <a:rPr lang="en-AU" dirty="0" smtClean="0">
                <a:solidFill>
                  <a:srgbClr val="7030A0"/>
                </a:solidFill>
              </a:rPr>
              <a:t>could be </a:t>
            </a:r>
            <a:r>
              <a:rPr lang="en-AU" dirty="0">
                <a:solidFill>
                  <a:srgbClr val="7030A0"/>
                </a:solidFill>
              </a:rPr>
              <a:t>predicted based on alcohol, volatile acidity, sulphates and acid citric </a:t>
            </a:r>
            <a:r>
              <a:rPr lang="en-AU" dirty="0" smtClean="0">
                <a:solidFill>
                  <a:srgbClr val="7030A0"/>
                </a:solidFill>
              </a:rPr>
              <a:t>concentrations.</a:t>
            </a:r>
          </a:p>
          <a:p>
            <a:pPr>
              <a:spcBef>
                <a:spcPts val="2200"/>
              </a:spcBef>
            </a:pPr>
            <a:r>
              <a:rPr lang="en-AU" sz="2400" u="sng" dirty="0">
                <a:solidFill>
                  <a:srgbClr val="7030A0"/>
                </a:solidFill>
              </a:rPr>
              <a:t>Next steps: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dirty="0" smtClean="0">
                <a:solidFill>
                  <a:srgbClr val="7030A0"/>
                </a:solidFill>
              </a:rPr>
              <a:t>Further </a:t>
            </a:r>
            <a:r>
              <a:rPr lang="en-AU" dirty="0">
                <a:solidFill>
                  <a:srgbClr val="7030A0"/>
                </a:solidFill>
              </a:rPr>
              <a:t>analysis </a:t>
            </a:r>
            <a:r>
              <a:rPr lang="en-AU" dirty="0" smtClean="0">
                <a:solidFill>
                  <a:srgbClr val="7030A0"/>
                </a:solidFill>
              </a:rPr>
              <a:t>by </a:t>
            </a:r>
            <a:r>
              <a:rPr lang="en-AU" dirty="0">
                <a:solidFill>
                  <a:srgbClr val="7030A0"/>
                </a:solidFill>
              </a:rPr>
              <a:t>employing linear </a:t>
            </a:r>
            <a:r>
              <a:rPr lang="en-AU" dirty="0" smtClean="0">
                <a:solidFill>
                  <a:srgbClr val="7030A0"/>
                </a:solidFill>
              </a:rPr>
              <a:t>regression.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dirty="0" smtClean="0">
                <a:solidFill>
                  <a:srgbClr val="7030A0"/>
                </a:solidFill>
              </a:rPr>
              <a:t>Generation of </a:t>
            </a:r>
            <a:r>
              <a:rPr lang="en-AU" dirty="0">
                <a:solidFill>
                  <a:srgbClr val="7030A0"/>
                </a:solidFill>
              </a:rPr>
              <a:t>a model </a:t>
            </a:r>
            <a:r>
              <a:rPr lang="en-AU" dirty="0" smtClean="0">
                <a:solidFill>
                  <a:srgbClr val="7030A0"/>
                </a:solidFill>
              </a:rPr>
              <a:t>to highlight significant attributes helpful </a:t>
            </a:r>
            <a:r>
              <a:rPr lang="en-AU" dirty="0">
                <a:solidFill>
                  <a:srgbClr val="7030A0"/>
                </a:solidFill>
              </a:rPr>
              <a:t>in </a:t>
            </a:r>
            <a:r>
              <a:rPr lang="en-AU" dirty="0" smtClean="0">
                <a:solidFill>
                  <a:srgbClr val="7030A0"/>
                </a:solidFill>
              </a:rPr>
              <a:t>prediction for production of high quality wine.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99748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1261534"/>
          </a:xfrm>
        </p:spPr>
        <p:txBody>
          <a:bodyPr/>
          <a:lstStyle/>
          <a:p>
            <a:pPr algn="ctr"/>
            <a:r>
              <a:rPr lang="en-AU" dirty="0" smtClean="0"/>
              <a:t>Any questions?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60064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354" y="494012"/>
            <a:ext cx="5013933" cy="530456"/>
          </a:xfrm>
        </p:spPr>
        <p:txBody>
          <a:bodyPr>
            <a:noAutofit/>
          </a:bodyPr>
          <a:lstStyle/>
          <a:p>
            <a:r>
              <a:rPr lang="en-AU" dirty="0" smtClean="0"/>
              <a:t>Wine </a:t>
            </a:r>
            <a:r>
              <a:rPr lang="en-AU" dirty="0"/>
              <a:t>industry context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705" r="14705"/>
          <a:stretch>
            <a:fillRect/>
          </a:stretch>
        </p:blipFill>
        <p:spPr>
          <a:xfrm>
            <a:off x="7039406" y="1262248"/>
            <a:ext cx="3603194" cy="510468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545355" y="1024467"/>
            <a:ext cx="5186210" cy="5342465"/>
          </a:xfrm>
        </p:spPr>
        <p:txBody>
          <a:bodyPr>
            <a:noAutofit/>
          </a:bodyPr>
          <a:lstStyle/>
          <a:p>
            <a:r>
              <a:rPr lang="en-AU" sz="2800" u="sng" dirty="0" smtClean="0"/>
              <a:t>Value: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AU" sz="2000" dirty="0" smtClean="0"/>
              <a:t>Global market valued at $355 billion US (2018). Australian valued at $45.5 billion (2019).</a:t>
            </a:r>
          </a:p>
          <a:p>
            <a:pPr>
              <a:spcBef>
                <a:spcPts val="600"/>
              </a:spcBef>
            </a:pPr>
            <a:endParaRPr lang="en-AU" sz="1600" dirty="0" smtClean="0"/>
          </a:p>
          <a:p>
            <a:pPr>
              <a:spcBef>
                <a:spcPts val="600"/>
              </a:spcBef>
            </a:pPr>
            <a:r>
              <a:rPr lang="en-AU" sz="2800" u="sng" dirty="0" smtClean="0"/>
              <a:t>Drivers: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AU" sz="2000" dirty="0" smtClean="0"/>
              <a:t>Increasing demand (health </a:t>
            </a:r>
            <a:r>
              <a:rPr lang="en-AU" sz="2000" dirty="0"/>
              <a:t>benefits </a:t>
            </a:r>
            <a:r>
              <a:rPr lang="en-AU" sz="2000" dirty="0" smtClean="0"/>
              <a:t>&amp; premium options), flavour innovation, &amp; advanced </a:t>
            </a:r>
            <a:r>
              <a:rPr lang="en-AU" sz="2000" dirty="0"/>
              <a:t>distribution </a:t>
            </a:r>
            <a:r>
              <a:rPr lang="en-AU" sz="2000" dirty="0" smtClean="0"/>
              <a:t>networks.</a:t>
            </a:r>
            <a:endParaRPr lang="en-AU" sz="2000" dirty="0"/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AU" sz="2000" dirty="0" smtClean="0"/>
              <a:t>Customers’ changing preferences are driving industry grow.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AU" sz="2000" dirty="0"/>
              <a:t>Investing in new technologies for the making &amp; selling process.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AU" sz="17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AU" sz="1700" dirty="0"/>
          </a:p>
        </p:txBody>
      </p:sp>
    </p:spTree>
    <p:extLst>
      <p:ext uri="{BB962C8B-B14F-4D97-AF65-F5344CB8AC3E}">
        <p14:creationId xmlns:p14="http://schemas.microsoft.com/office/powerpoint/2010/main" val="19111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087" y="474133"/>
            <a:ext cx="4433045" cy="668867"/>
          </a:xfrm>
        </p:spPr>
        <p:txBody>
          <a:bodyPr/>
          <a:lstStyle/>
          <a:p>
            <a:r>
              <a:rPr lang="en-AU" dirty="0"/>
              <a:t>Business question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6221" y="1540934"/>
            <a:ext cx="4839446" cy="4690534"/>
          </a:xfrm>
        </p:spPr>
        <p:txBody>
          <a:bodyPr>
            <a:normAutofit lnSpcReduction="10000"/>
          </a:bodyPr>
          <a:lstStyle/>
          <a:p>
            <a:r>
              <a:rPr lang="en-AU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What makes up a good wine</a:t>
            </a:r>
            <a:r>
              <a:rPr lang="en-AU" sz="3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?</a:t>
            </a:r>
          </a:p>
          <a:p>
            <a:endParaRPr lang="en-AU" sz="3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What are the most important parameters affecting the quality of red wine?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What are the main differences between a bad and a good red wine quality?</a:t>
            </a:r>
          </a:p>
          <a:p>
            <a:endParaRPr lang="en-AU" sz="3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Placeholder 5" descr="Chemistry: Why Aged Red Wines Taste Better | American Council on Science  and Health"/>
          <p:cNvPicPr>
            <a:picLocks noGrp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03601" y="1735666"/>
            <a:ext cx="5538065" cy="3649133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47202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911" y="494675"/>
            <a:ext cx="3978621" cy="949812"/>
          </a:xfrm>
        </p:spPr>
        <p:txBody>
          <a:bodyPr/>
          <a:lstStyle/>
          <a:p>
            <a:r>
              <a:rPr lang="en-AU" sz="3200" dirty="0" smtClean="0"/>
              <a:t>Importance of the question</a:t>
            </a:r>
            <a:endParaRPr lang="en-AU" sz="3200" dirty="0"/>
          </a:p>
        </p:txBody>
      </p:sp>
      <p:pic>
        <p:nvPicPr>
          <p:cNvPr id="6" name="Content Placeholder 5" descr="Money In Envelope Isolated On A Tray With Red Wine And Woman.. Stock Photo,  Picture And Royalty Free Image. Image 19157363.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6466" y="1904999"/>
            <a:ext cx="4651111" cy="46307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9667" y="2181127"/>
            <a:ext cx="3936127" cy="1922868"/>
          </a:xfrm>
        </p:spPr>
        <p:txBody>
          <a:bodyPr>
            <a:noAutofit/>
          </a:bodyPr>
          <a:lstStyle/>
          <a:p>
            <a:r>
              <a:rPr lang="en-AU" sz="2400" dirty="0"/>
              <a:t>The answer of these questions can help wine makers to improve their wine quality and </a:t>
            </a:r>
            <a:r>
              <a:rPr lang="en-AU" sz="2400" dirty="0" smtClean="0"/>
              <a:t>increase revenue.</a:t>
            </a:r>
          </a:p>
          <a:p>
            <a:endParaRPr lang="en-AU" sz="2400" dirty="0"/>
          </a:p>
          <a:p>
            <a:endParaRPr lang="en-AU" sz="2400" b="1" dirty="0" smtClean="0"/>
          </a:p>
          <a:p>
            <a:endParaRPr lang="en-AU" sz="2400" dirty="0"/>
          </a:p>
        </p:txBody>
      </p:sp>
      <p:sp>
        <p:nvSpPr>
          <p:cNvPr id="11" name="Text Placeholder 3"/>
          <p:cNvSpPr txBox="1">
            <a:spLocks/>
          </p:cNvSpPr>
          <p:nvPr/>
        </p:nvSpPr>
        <p:spPr bwMode="gray">
          <a:xfrm>
            <a:off x="593415" y="4117517"/>
            <a:ext cx="3344994" cy="20686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sz="2400" dirty="0" smtClean="0"/>
          </a:p>
          <a:p>
            <a:endParaRPr lang="en-AU" sz="2400" dirty="0" smtClean="0"/>
          </a:p>
          <a:p>
            <a:endParaRPr lang="en-AU" sz="2400" dirty="0"/>
          </a:p>
        </p:txBody>
      </p:sp>
      <p:sp>
        <p:nvSpPr>
          <p:cNvPr id="12" name="Rectangle 11"/>
          <p:cNvSpPr/>
          <p:nvPr/>
        </p:nvSpPr>
        <p:spPr>
          <a:xfrm>
            <a:off x="477825" y="4840635"/>
            <a:ext cx="395870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Data analysis techniques assist unearthing </a:t>
            </a:r>
            <a:r>
              <a:rPr lang="en-AU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insights that are helpful </a:t>
            </a:r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 predicting wine quality and </a:t>
            </a:r>
            <a:r>
              <a:rPr lang="en-AU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fruitful for economic &amp; financial performance.</a:t>
            </a:r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80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8063018" y="3917297"/>
            <a:ext cx="2180439" cy="1841246"/>
            <a:chOff x="5225499" y="678218"/>
            <a:chExt cx="1997705" cy="1647689"/>
          </a:xfrm>
        </p:grpSpPr>
        <p:sp>
          <p:nvSpPr>
            <p:cNvPr id="24" name="Rounded Rectangle 23"/>
            <p:cNvSpPr/>
            <p:nvPr/>
          </p:nvSpPr>
          <p:spPr>
            <a:xfrm>
              <a:off x="5225499" y="678218"/>
              <a:ext cx="1997705" cy="164768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Rounded Rectangle 4"/>
            <p:cNvSpPr/>
            <p:nvPr/>
          </p:nvSpPr>
          <p:spPr>
            <a:xfrm>
              <a:off x="5263417" y="716136"/>
              <a:ext cx="1921869" cy="16097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3825" tIns="123825" rIns="123825" bIns="123825" numCol="1" spcCol="1270" anchor="t" anchorCtr="0">
              <a:noAutofit/>
            </a:bodyPr>
            <a:lstStyle/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AU" sz="1800" kern="1200" dirty="0" smtClean="0"/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Visualise</a:t>
              </a:r>
              <a:endParaRPr lang="en-AU" sz="1600" kern="1200" dirty="0"/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dirty="0" smtClean="0"/>
                <a:t>Interpret</a:t>
              </a:r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dirty="0" smtClean="0"/>
                <a:t>Summarise</a:t>
              </a:r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Communicate</a:t>
              </a:r>
              <a:endParaRPr lang="en-AU" sz="1800" kern="1200" dirty="0"/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AU" sz="1800" kern="1200" dirty="0"/>
            </a:p>
          </p:txBody>
        </p:sp>
      </p:grpSp>
      <p:sp>
        <p:nvSpPr>
          <p:cNvPr id="15" name="Shape 14"/>
          <p:cNvSpPr/>
          <p:nvPr/>
        </p:nvSpPr>
        <p:spPr>
          <a:xfrm>
            <a:off x="7110130" y="4076354"/>
            <a:ext cx="2299341" cy="2081418"/>
          </a:xfrm>
          <a:prstGeom prst="leftCircularArrow">
            <a:avLst>
              <a:gd name="adj1" fmla="val 5344"/>
              <a:gd name="adj2" fmla="val 693688"/>
              <a:gd name="adj3" fmla="val 2353236"/>
              <a:gd name="adj4" fmla="val 8908527"/>
              <a:gd name="adj5" fmla="val 6234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490977" y="3101109"/>
            <a:ext cx="7435968" cy="3523604"/>
            <a:chOff x="490977" y="3101109"/>
            <a:chExt cx="7435968" cy="3523604"/>
          </a:xfrm>
        </p:grpSpPr>
        <p:sp>
          <p:nvSpPr>
            <p:cNvPr id="5" name="Freeform 4"/>
            <p:cNvSpPr/>
            <p:nvPr/>
          </p:nvSpPr>
          <p:spPr>
            <a:xfrm>
              <a:off x="490977" y="3861900"/>
              <a:ext cx="1997705" cy="1647689"/>
            </a:xfrm>
            <a:custGeom>
              <a:avLst/>
              <a:gdLst>
                <a:gd name="connsiteX0" fmla="*/ 0 w 1997705"/>
                <a:gd name="connsiteY0" fmla="*/ 164769 h 1647689"/>
                <a:gd name="connsiteX1" fmla="*/ 164769 w 1997705"/>
                <a:gd name="connsiteY1" fmla="*/ 0 h 1647689"/>
                <a:gd name="connsiteX2" fmla="*/ 1832936 w 1997705"/>
                <a:gd name="connsiteY2" fmla="*/ 0 h 1647689"/>
                <a:gd name="connsiteX3" fmla="*/ 1997705 w 1997705"/>
                <a:gd name="connsiteY3" fmla="*/ 164769 h 1647689"/>
                <a:gd name="connsiteX4" fmla="*/ 1997705 w 1997705"/>
                <a:gd name="connsiteY4" fmla="*/ 1482920 h 1647689"/>
                <a:gd name="connsiteX5" fmla="*/ 1832936 w 1997705"/>
                <a:gd name="connsiteY5" fmla="*/ 1647689 h 1647689"/>
                <a:gd name="connsiteX6" fmla="*/ 164769 w 1997705"/>
                <a:gd name="connsiteY6" fmla="*/ 1647689 h 1647689"/>
                <a:gd name="connsiteX7" fmla="*/ 0 w 1997705"/>
                <a:gd name="connsiteY7" fmla="*/ 1482920 h 1647689"/>
                <a:gd name="connsiteX8" fmla="*/ 0 w 1997705"/>
                <a:gd name="connsiteY8" fmla="*/ 164769 h 164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97705" h="1647689">
                  <a:moveTo>
                    <a:pt x="0" y="164769"/>
                  </a:moveTo>
                  <a:cubicBezTo>
                    <a:pt x="0" y="73770"/>
                    <a:pt x="73770" y="0"/>
                    <a:pt x="164769" y="0"/>
                  </a:cubicBezTo>
                  <a:lnTo>
                    <a:pt x="1832936" y="0"/>
                  </a:lnTo>
                  <a:cubicBezTo>
                    <a:pt x="1923935" y="0"/>
                    <a:pt x="1997705" y="73770"/>
                    <a:pt x="1997705" y="164769"/>
                  </a:cubicBezTo>
                  <a:lnTo>
                    <a:pt x="1997705" y="1482920"/>
                  </a:lnTo>
                  <a:cubicBezTo>
                    <a:pt x="1997705" y="1573919"/>
                    <a:pt x="1923935" y="1647689"/>
                    <a:pt x="1832936" y="1647689"/>
                  </a:cubicBezTo>
                  <a:lnTo>
                    <a:pt x="164769" y="1647689"/>
                  </a:lnTo>
                  <a:cubicBezTo>
                    <a:pt x="73770" y="1647689"/>
                    <a:pt x="0" y="1573919"/>
                    <a:pt x="0" y="1482920"/>
                  </a:cubicBezTo>
                  <a:lnTo>
                    <a:pt x="0" y="164769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1743" tIns="161743" rIns="161743" bIns="514820" numCol="1" spcCol="1270" anchor="t" anchorCtr="0">
              <a:noAutofit/>
            </a:bodyPr>
            <a:lstStyle/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Data acquisition</a:t>
              </a:r>
              <a:endParaRPr lang="en-AU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Business questions</a:t>
              </a:r>
              <a:endParaRPr lang="en-AU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Strategy</a:t>
              </a:r>
              <a:endParaRPr lang="en-AU" sz="1600" kern="1200" dirty="0"/>
            </a:p>
          </p:txBody>
        </p:sp>
        <p:sp>
          <p:nvSpPr>
            <p:cNvPr id="6" name="Shape 5"/>
            <p:cNvSpPr/>
            <p:nvPr/>
          </p:nvSpPr>
          <p:spPr>
            <a:xfrm>
              <a:off x="1563709" y="4076344"/>
              <a:ext cx="2548369" cy="2548369"/>
            </a:xfrm>
            <a:prstGeom prst="leftCircularArrow">
              <a:avLst>
                <a:gd name="adj1" fmla="val 4770"/>
                <a:gd name="adj2" fmla="val 610442"/>
                <a:gd name="adj3" fmla="val 2414897"/>
                <a:gd name="adj4" fmla="val 9053434"/>
                <a:gd name="adj5" fmla="val 5565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 6"/>
            <p:cNvSpPr/>
            <p:nvPr/>
          </p:nvSpPr>
          <p:spPr>
            <a:xfrm>
              <a:off x="740197" y="5255678"/>
              <a:ext cx="1775738" cy="706152"/>
            </a:xfrm>
            <a:custGeom>
              <a:avLst/>
              <a:gdLst>
                <a:gd name="connsiteX0" fmla="*/ 0 w 1775738"/>
                <a:gd name="connsiteY0" fmla="*/ 70615 h 706152"/>
                <a:gd name="connsiteX1" fmla="*/ 70615 w 1775738"/>
                <a:gd name="connsiteY1" fmla="*/ 0 h 706152"/>
                <a:gd name="connsiteX2" fmla="*/ 1705123 w 1775738"/>
                <a:gd name="connsiteY2" fmla="*/ 0 h 706152"/>
                <a:gd name="connsiteX3" fmla="*/ 1775738 w 1775738"/>
                <a:gd name="connsiteY3" fmla="*/ 70615 h 706152"/>
                <a:gd name="connsiteX4" fmla="*/ 1775738 w 1775738"/>
                <a:gd name="connsiteY4" fmla="*/ 635537 h 706152"/>
                <a:gd name="connsiteX5" fmla="*/ 1705123 w 1775738"/>
                <a:gd name="connsiteY5" fmla="*/ 706152 h 706152"/>
                <a:gd name="connsiteX6" fmla="*/ 70615 w 1775738"/>
                <a:gd name="connsiteY6" fmla="*/ 706152 h 706152"/>
                <a:gd name="connsiteX7" fmla="*/ 0 w 1775738"/>
                <a:gd name="connsiteY7" fmla="*/ 635537 h 706152"/>
                <a:gd name="connsiteX8" fmla="*/ 0 w 1775738"/>
                <a:gd name="connsiteY8" fmla="*/ 70615 h 70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5738" h="706152">
                  <a:moveTo>
                    <a:pt x="0" y="70615"/>
                  </a:moveTo>
                  <a:cubicBezTo>
                    <a:pt x="0" y="31615"/>
                    <a:pt x="31615" y="0"/>
                    <a:pt x="70615" y="0"/>
                  </a:cubicBezTo>
                  <a:lnTo>
                    <a:pt x="1705123" y="0"/>
                  </a:lnTo>
                  <a:cubicBezTo>
                    <a:pt x="1744123" y="0"/>
                    <a:pt x="1775738" y="31615"/>
                    <a:pt x="1775738" y="70615"/>
                  </a:cubicBezTo>
                  <a:lnTo>
                    <a:pt x="1775738" y="635537"/>
                  </a:lnTo>
                  <a:cubicBezTo>
                    <a:pt x="1775738" y="674537"/>
                    <a:pt x="1744123" y="706152"/>
                    <a:pt x="1705123" y="706152"/>
                  </a:cubicBezTo>
                  <a:lnTo>
                    <a:pt x="70615" y="706152"/>
                  </a:lnTo>
                  <a:cubicBezTo>
                    <a:pt x="31615" y="706152"/>
                    <a:pt x="0" y="674537"/>
                    <a:pt x="0" y="635537"/>
                  </a:cubicBezTo>
                  <a:lnTo>
                    <a:pt x="0" y="7061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1642" tIns="61322" rIns="81642" bIns="61322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AU" sz="3200" kern="1200" dirty="0" smtClean="0"/>
                <a:t>Define</a:t>
              </a:r>
              <a:endParaRPr lang="en-AU" sz="3200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2870085" y="3711693"/>
              <a:ext cx="2355374" cy="2172395"/>
            </a:xfrm>
            <a:custGeom>
              <a:avLst/>
              <a:gdLst>
                <a:gd name="connsiteX0" fmla="*/ 0 w 2355374"/>
                <a:gd name="connsiteY0" fmla="*/ 217240 h 2172395"/>
                <a:gd name="connsiteX1" fmla="*/ 217240 w 2355374"/>
                <a:gd name="connsiteY1" fmla="*/ 0 h 2172395"/>
                <a:gd name="connsiteX2" fmla="*/ 2138135 w 2355374"/>
                <a:gd name="connsiteY2" fmla="*/ 0 h 2172395"/>
                <a:gd name="connsiteX3" fmla="*/ 2355375 w 2355374"/>
                <a:gd name="connsiteY3" fmla="*/ 217240 h 2172395"/>
                <a:gd name="connsiteX4" fmla="*/ 2355374 w 2355374"/>
                <a:gd name="connsiteY4" fmla="*/ 1955156 h 2172395"/>
                <a:gd name="connsiteX5" fmla="*/ 2138134 w 2355374"/>
                <a:gd name="connsiteY5" fmla="*/ 2172396 h 2172395"/>
                <a:gd name="connsiteX6" fmla="*/ 217240 w 2355374"/>
                <a:gd name="connsiteY6" fmla="*/ 2172395 h 2172395"/>
                <a:gd name="connsiteX7" fmla="*/ 0 w 2355374"/>
                <a:gd name="connsiteY7" fmla="*/ 1955155 h 2172395"/>
                <a:gd name="connsiteX8" fmla="*/ 0 w 2355374"/>
                <a:gd name="connsiteY8" fmla="*/ 217240 h 217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5374" h="2172395">
                  <a:moveTo>
                    <a:pt x="0" y="217240"/>
                  </a:moveTo>
                  <a:cubicBezTo>
                    <a:pt x="0" y="97262"/>
                    <a:pt x="97262" y="0"/>
                    <a:pt x="217240" y="0"/>
                  </a:cubicBezTo>
                  <a:lnTo>
                    <a:pt x="2138135" y="0"/>
                  </a:lnTo>
                  <a:cubicBezTo>
                    <a:pt x="2258113" y="0"/>
                    <a:pt x="2355375" y="97262"/>
                    <a:pt x="2355375" y="217240"/>
                  </a:cubicBezTo>
                  <a:cubicBezTo>
                    <a:pt x="2355375" y="796545"/>
                    <a:pt x="2355374" y="1375851"/>
                    <a:pt x="2355374" y="1955156"/>
                  </a:cubicBezTo>
                  <a:cubicBezTo>
                    <a:pt x="2355374" y="2075134"/>
                    <a:pt x="2258112" y="2172396"/>
                    <a:pt x="2138134" y="2172396"/>
                  </a:cubicBezTo>
                  <a:lnTo>
                    <a:pt x="217240" y="2172395"/>
                  </a:lnTo>
                  <a:cubicBezTo>
                    <a:pt x="97262" y="2172395"/>
                    <a:pt x="0" y="2075133"/>
                    <a:pt x="0" y="1955155"/>
                  </a:cubicBezTo>
                  <a:lnTo>
                    <a:pt x="0" y="21724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3818" tIns="639331" rIns="173818" bIns="173818" numCol="1" spcCol="1270" anchor="t" anchorCtr="0">
              <a:noAutofit/>
            </a:bodyPr>
            <a:lstStyle/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Exploration</a:t>
              </a:r>
              <a:endParaRPr lang="en-AU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Profiling</a:t>
              </a:r>
              <a:endParaRPr lang="en-AU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Cleaning</a:t>
              </a:r>
              <a:endParaRPr lang="en-AU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Transforming</a:t>
              </a:r>
              <a:endParaRPr lang="en-AU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Assess ability to answer questions</a:t>
              </a:r>
              <a:endParaRPr lang="en-AU" sz="1600" kern="1200" dirty="0"/>
            </a:p>
          </p:txBody>
        </p:sp>
        <p:sp>
          <p:nvSpPr>
            <p:cNvPr id="9" name="Circular Arrow 8"/>
            <p:cNvSpPr/>
            <p:nvPr/>
          </p:nvSpPr>
          <p:spPr>
            <a:xfrm rot="201247">
              <a:off x="4285012" y="3101109"/>
              <a:ext cx="2783730" cy="2783730"/>
            </a:xfrm>
            <a:prstGeom prst="circularArrow">
              <a:avLst>
                <a:gd name="adj1" fmla="val 4367"/>
                <a:gd name="adj2" fmla="val 553306"/>
                <a:gd name="adj3" fmla="val 19303052"/>
                <a:gd name="adj4" fmla="val 12607379"/>
                <a:gd name="adj5" fmla="val 5095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3453331" y="3564219"/>
              <a:ext cx="1775738" cy="706152"/>
            </a:xfrm>
            <a:custGeom>
              <a:avLst/>
              <a:gdLst>
                <a:gd name="connsiteX0" fmla="*/ 0 w 1775738"/>
                <a:gd name="connsiteY0" fmla="*/ 70615 h 706152"/>
                <a:gd name="connsiteX1" fmla="*/ 70615 w 1775738"/>
                <a:gd name="connsiteY1" fmla="*/ 0 h 706152"/>
                <a:gd name="connsiteX2" fmla="*/ 1705123 w 1775738"/>
                <a:gd name="connsiteY2" fmla="*/ 0 h 706152"/>
                <a:gd name="connsiteX3" fmla="*/ 1775738 w 1775738"/>
                <a:gd name="connsiteY3" fmla="*/ 70615 h 706152"/>
                <a:gd name="connsiteX4" fmla="*/ 1775738 w 1775738"/>
                <a:gd name="connsiteY4" fmla="*/ 635537 h 706152"/>
                <a:gd name="connsiteX5" fmla="*/ 1705123 w 1775738"/>
                <a:gd name="connsiteY5" fmla="*/ 706152 h 706152"/>
                <a:gd name="connsiteX6" fmla="*/ 70615 w 1775738"/>
                <a:gd name="connsiteY6" fmla="*/ 706152 h 706152"/>
                <a:gd name="connsiteX7" fmla="*/ 0 w 1775738"/>
                <a:gd name="connsiteY7" fmla="*/ 635537 h 706152"/>
                <a:gd name="connsiteX8" fmla="*/ 0 w 1775738"/>
                <a:gd name="connsiteY8" fmla="*/ 70615 h 70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5738" h="706152">
                  <a:moveTo>
                    <a:pt x="0" y="70615"/>
                  </a:moveTo>
                  <a:cubicBezTo>
                    <a:pt x="0" y="31615"/>
                    <a:pt x="31615" y="0"/>
                    <a:pt x="70615" y="0"/>
                  </a:cubicBezTo>
                  <a:lnTo>
                    <a:pt x="1705123" y="0"/>
                  </a:lnTo>
                  <a:cubicBezTo>
                    <a:pt x="1744123" y="0"/>
                    <a:pt x="1775738" y="31615"/>
                    <a:pt x="1775738" y="70615"/>
                  </a:cubicBezTo>
                  <a:lnTo>
                    <a:pt x="1775738" y="635537"/>
                  </a:lnTo>
                  <a:cubicBezTo>
                    <a:pt x="1775738" y="674537"/>
                    <a:pt x="1744123" y="706152"/>
                    <a:pt x="1705123" y="706152"/>
                  </a:cubicBezTo>
                  <a:lnTo>
                    <a:pt x="70615" y="706152"/>
                  </a:lnTo>
                  <a:cubicBezTo>
                    <a:pt x="31615" y="706152"/>
                    <a:pt x="0" y="674537"/>
                    <a:pt x="0" y="635537"/>
                  </a:cubicBezTo>
                  <a:lnTo>
                    <a:pt x="0" y="7061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1642" tIns="61322" rIns="81642" bIns="61322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AU" sz="3200" kern="1200" dirty="0" smtClean="0"/>
                <a:t>Prepare</a:t>
              </a:r>
              <a:endParaRPr lang="en-AU" sz="3200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5563533" y="3937611"/>
              <a:ext cx="2360089" cy="1647689"/>
            </a:xfrm>
            <a:custGeom>
              <a:avLst/>
              <a:gdLst>
                <a:gd name="connsiteX0" fmla="*/ 0 w 2360089"/>
                <a:gd name="connsiteY0" fmla="*/ 164769 h 1647689"/>
                <a:gd name="connsiteX1" fmla="*/ 164769 w 2360089"/>
                <a:gd name="connsiteY1" fmla="*/ 0 h 1647689"/>
                <a:gd name="connsiteX2" fmla="*/ 2195320 w 2360089"/>
                <a:gd name="connsiteY2" fmla="*/ 0 h 1647689"/>
                <a:gd name="connsiteX3" fmla="*/ 2360089 w 2360089"/>
                <a:gd name="connsiteY3" fmla="*/ 164769 h 1647689"/>
                <a:gd name="connsiteX4" fmla="*/ 2360089 w 2360089"/>
                <a:gd name="connsiteY4" fmla="*/ 1482920 h 1647689"/>
                <a:gd name="connsiteX5" fmla="*/ 2195320 w 2360089"/>
                <a:gd name="connsiteY5" fmla="*/ 1647689 h 1647689"/>
                <a:gd name="connsiteX6" fmla="*/ 164769 w 2360089"/>
                <a:gd name="connsiteY6" fmla="*/ 1647689 h 1647689"/>
                <a:gd name="connsiteX7" fmla="*/ 0 w 2360089"/>
                <a:gd name="connsiteY7" fmla="*/ 1482920 h 1647689"/>
                <a:gd name="connsiteX8" fmla="*/ 0 w 2360089"/>
                <a:gd name="connsiteY8" fmla="*/ 164769 h 164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089" h="1647689">
                  <a:moveTo>
                    <a:pt x="0" y="164769"/>
                  </a:moveTo>
                  <a:cubicBezTo>
                    <a:pt x="0" y="73770"/>
                    <a:pt x="73770" y="0"/>
                    <a:pt x="164769" y="0"/>
                  </a:cubicBezTo>
                  <a:lnTo>
                    <a:pt x="2195320" y="0"/>
                  </a:lnTo>
                  <a:cubicBezTo>
                    <a:pt x="2286319" y="0"/>
                    <a:pt x="2360089" y="73770"/>
                    <a:pt x="2360089" y="164769"/>
                  </a:cubicBezTo>
                  <a:lnTo>
                    <a:pt x="2360089" y="1482920"/>
                  </a:lnTo>
                  <a:cubicBezTo>
                    <a:pt x="2360089" y="1573919"/>
                    <a:pt x="2286319" y="1647689"/>
                    <a:pt x="2195320" y="1647689"/>
                  </a:cubicBezTo>
                  <a:lnTo>
                    <a:pt x="164769" y="1647689"/>
                  </a:lnTo>
                  <a:cubicBezTo>
                    <a:pt x="73770" y="1647689"/>
                    <a:pt x="0" y="1573919"/>
                    <a:pt x="0" y="1482920"/>
                  </a:cubicBezTo>
                  <a:lnTo>
                    <a:pt x="0" y="164769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1743" tIns="161743" rIns="161743" bIns="514820" numCol="1" spcCol="1270" anchor="t" anchorCtr="0">
              <a:noAutofit/>
            </a:bodyPr>
            <a:lstStyle/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Revision</a:t>
              </a:r>
              <a:endParaRPr lang="en-AU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Determine feature variables</a:t>
              </a:r>
              <a:endParaRPr lang="en-AU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600" kern="1200" dirty="0" smtClean="0"/>
                <a:t>Predict</a:t>
              </a:r>
              <a:endParaRPr lang="en-AU" sz="1600" kern="1200" dirty="0"/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AU" sz="1800" kern="1200" dirty="0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6151207" y="5352315"/>
              <a:ext cx="1775738" cy="706152"/>
            </a:xfrm>
            <a:custGeom>
              <a:avLst/>
              <a:gdLst>
                <a:gd name="connsiteX0" fmla="*/ 0 w 1775738"/>
                <a:gd name="connsiteY0" fmla="*/ 70615 h 706152"/>
                <a:gd name="connsiteX1" fmla="*/ 70615 w 1775738"/>
                <a:gd name="connsiteY1" fmla="*/ 0 h 706152"/>
                <a:gd name="connsiteX2" fmla="*/ 1705123 w 1775738"/>
                <a:gd name="connsiteY2" fmla="*/ 0 h 706152"/>
                <a:gd name="connsiteX3" fmla="*/ 1775738 w 1775738"/>
                <a:gd name="connsiteY3" fmla="*/ 70615 h 706152"/>
                <a:gd name="connsiteX4" fmla="*/ 1775738 w 1775738"/>
                <a:gd name="connsiteY4" fmla="*/ 635537 h 706152"/>
                <a:gd name="connsiteX5" fmla="*/ 1705123 w 1775738"/>
                <a:gd name="connsiteY5" fmla="*/ 706152 h 706152"/>
                <a:gd name="connsiteX6" fmla="*/ 70615 w 1775738"/>
                <a:gd name="connsiteY6" fmla="*/ 706152 h 706152"/>
                <a:gd name="connsiteX7" fmla="*/ 0 w 1775738"/>
                <a:gd name="connsiteY7" fmla="*/ 635537 h 706152"/>
                <a:gd name="connsiteX8" fmla="*/ 0 w 1775738"/>
                <a:gd name="connsiteY8" fmla="*/ 70615 h 70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5738" h="706152">
                  <a:moveTo>
                    <a:pt x="0" y="70615"/>
                  </a:moveTo>
                  <a:cubicBezTo>
                    <a:pt x="0" y="31615"/>
                    <a:pt x="31615" y="0"/>
                    <a:pt x="70615" y="0"/>
                  </a:cubicBezTo>
                  <a:lnTo>
                    <a:pt x="1705123" y="0"/>
                  </a:lnTo>
                  <a:cubicBezTo>
                    <a:pt x="1744123" y="0"/>
                    <a:pt x="1775738" y="31615"/>
                    <a:pt x="1775738" y="70615"/>
                  </a:cubicBezTo>
                  <a:lnTo>
                    <a:pt x="1775738" y="635537"/>
                  </a:lnTo>
                  <a:cubicBezTo>
                    <a:pt x="1775738" y="674537"/>
                    <a:pt x="1744123" y="706152"/>
                    <a:pt x="1705123" y="706152"/>
                  </a:cubicBezTo>
                  <a:lnTo>
                    <a:pt x="70615" y="706152"/>
                  </a:lnTo>
                  <a:cubicBezTo>
                    <a:pt x="31615" y="706152"/>
                    <a:pt x="0" y="674537"/>
                    <a:pt x="0" y="635537"/>
                  </a:cubicBezTo>
                  <a:lnTo>
                    <a:pt x="0" y="7061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1642" tIns="61322" rIns="81642" bIns="61322" numCol="1" spcCol="1270" anchor="ctr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AU" sz="3200" kern="1200" dirty="0" smtClean="0"/>
                <a:t>Analyse</a:t>
              </a:r>
              <a:endParaRPr lang="en-AU" sz="3200" kern="12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600" dirty="0" smtClean="0"/>
              <a:t>Pipeline</a:t>
            </a:r>
            <a:endParaRPr lang="en-AU" sz="36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8481160" y="3518068"/>
            <a:ext cx="2181923" cy="798873"/>
            <a:chOff x="8470980" y="2304907"/>
            <a:chExt cx="2181923" cy="798873"/>
          </a:xfrm>
        </p:grpSpPr>
        <p:sp>
          <p:nvSpPr>
            <p:cNvPr id="19" name="Rounded Rectangle 4"/>
            <p:cNvSpPr/>
            <p:nvPr/>
          </p:nvSpPr>
          <p:spPr>
            <a:xfrm>
              <a:off x="8918529" y="2438992"/>
              <a:ext cx="1734374" cy="6647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50800" rIns="76200" bIns="508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AU" sz="4000" kern="1200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8470980" y="2304907"/>
              <a:ext cx="1775738" cy="706152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r>
                <a:rPr lang="en-AU" sz="3200" dirty="0" smtClean="0"/>
                <a:t>Deliver</a:t>
              </a:r>
              <a:endParaRPr lang="en-AU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32829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266" y="626534"/>
            <a:ext cx="3567113" cy="1075267"/>
          </a:xfrm>
        </p:spPr>
        <p:txBody>
          <a:bodyPr/>
          <a:lstStyle/>
          <a:p>
            <a:r>
              <a:rPr lang="en-AU" sz="2800" dirty="0"/>
              <a:t>Quality </a:t>
            </a:r>
            <a:r>
              <a:rPr lang="en-AU" sz="2800" dirty="0" smtClean="0"/>
              <a:t>assessment</a:t>
            </a:r>
            <a:r>
              <a:rPr lang="en-AU" dirty="0"/>
              <a:t/>
            </a: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8067" y="1701801"/>
            <a:ext cx="3987799" cy="4323079"/>
          </a:xfrm>
        </p:spPr>
        <p:txBody>
          <a:bodyPr>
            <a:no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AU" sz="2200" dirty="0"/>
              <a:t>Used to improve making &amp; stratification. 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AU" sz="2200" dirty="0"/>
              <a:t>Based on: physicochemical parameters (lab tests) or sensory tests (human experts). 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AU" sz="2200" dirty="0"/>
              <a:t>Relationship between physicochemical and sensory analysis is complex &amp; still not fully understood</a:t>
            </a:r>
            <a:r>
              <a:rPr lang="en-AU" sz="2200" dirty="0" smtClean="0"/>
              <a:t>.</a:t>
            </a:r>
            <a:endParaRPr lang="en-AU" sz="2200" dirty="0"/>
          </a:p>
        </p:txBody>
      </p:sp>
      <p:pic>
        <p:nvPicPr>
          <p:cNvPr id="5" name="Content Placeholder 4" descr="Dry Red Wine (Styles, Prices, Best Wines 2020)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334" y="1278467"/>
            <a:ext cx="5257800" cy="49411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2955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973" y="507264"/>
            <a:ext cx="3865134" cy="602605"/>
          </a:xfrm>
        </p:spPr>
        <p:txBody>
          <a:bodyPr>
            <a:normAutofit fontScale="90000"/>
          </a:bodyPr>
          <a:lstStyle/>
          <a:p>
            <a:r>
              <a:rPr lang="en-AU" sz="3600" dirty="0" smtClean="0"/>
              <a:t>Dataset</a:t>
            </a:r>
            <a:endParaRPr lang="en-AU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4860" y="1183418"/>
            <a:ext cx="4922520" cy="5125941"/>
          </a:xfrm>
        </p:spPr>
        <p:txBody>
          <a:bodyPr>
            <a:normAutofit fontScale="25000" lnSpcReduction="20000"/>
          </a:bodyPr>
          <a:lstStyle/>
          <a:p>
            <a:endParaRPr lang="en-AU" dirty="0" smtClean="0"/>
          </a:p>
          <a:p>
            <a:pPr marL="354013" indent="-265113">
              <a:buFont typeface="Wingdings" panose="05000000000000000000" pitchFamily="2" charset="2"/>
              <a:buChar char="ü"/>
            </a:pPr>
            <a:r>
              <a:rPr lang="en-AU" sz="8800" dirty="0" smtClean="0"/>
              <a:t>Red wine quality</a:t>
            </a:r>
            <a:r>
              <a:rPr lang="en-AU" sz="8800" baseline="30000" dirty="0" smtClean="0"/>
              <a:t>*</a:t>
            </a:r>
            <a:endParaRPr lang="en-AU" sz="8800" dirty="0" smtClean="0"/>
          </a:p>
          <a:p>
            <a:pPr marL="354013" indent="-265113">
              <a:buFont typeface="Wingdings" panose="05000000000000000000" pitchFamily="2" charset="2"/>
              <a:buChar char="ü"/>
            </a:pPr>
            <a:r>
              <a:rPr lang="en-AU" sz="8800" dirty="0" smtClean="0"/>
              <a:t>1599 records (after 1179)</a:t>
            </a:r>
          </a:p>
          <a:p>
            <a:pPr marL="354013" indent="-265113">
              <a:buFont typeface="Wingdings" panose="05000000000000000000" pitchFamily="2" charset="2"/>
              <a:buChar char="ü"/>
            </a:pPr>
            <a:r>
              <a:rPr lang="en-AU" sz="8800" dirty="0" smtClean="0"/>
              <a:t>11 Features (predictors): physicochemical  parameters</a:t>
            </a:r>
          </a:p>
          <a:p>
            <a:pPr marL="354013" indent="-265113">
              <a:buFont typeface="Wingdings" panose="05000000000000000000" pitchFamily="2" charset="2"/>
              <a:buChar char="ü"/>
            </a:pPr>
            <a:r>
              <a:rPr lang="en-AU" sz="8800" dirty="0" smtClean="0"/>
              <a:t>One output (response), </a:t>
            </a:r>
            <a:r>
              <a:rPr lang="en-AU" sz="8800" dirty="0"/>
              <a:t>quality score based </a:t>
            </a:r>
            <a:r>
              <a:rPr lang="en-AU" sz="8800" dirty="0" smtClean="0"/>
              <a:t>on sensory data</a:t>
            </a:r>
          </a:p>
          <a:p>
            <a:pPr marL="354013" indent="-265113">
              <a:buFont typeface="Wingdings" panose="05000000000000000000" pitchFamily="2" charset="2"/>
              <a:buChar char="ü"/>
            </a:pPr>
            <a:r>
              <a:rPr lang="en-AU" sz="8800" dirty="0" smtClean="0"/>
              <a:t>The </a:t>
            </a:r>
            <a:r>
              <a:rPr lang="en-AU" sz="8800" dirty="0"/>
              <a:t>model can be used to predict wine quality.</a:t>
            </a:r>
          </a:p>
          <a:p>
            <a:endParaRPr lang="en-AU" sz="6400" dirty="0" smtClean="0"/>
          </a:p>
          <a:p>
            <a:endParaRPr lang="en-AU" sz="6400" dirty="0"/>
          </a:p>
          <a:p>
            <a:endParaRPr lang="en-AU" sz="6400" dirty="0"/>
          </a:p>
          <a:p>
            <a:r>
              <a:rPr lang="en-AU" sz="5200" baseline="30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*</a:t>
            </a:r>
            <a:r>
              <a:rPr lang="en-AU" sz="52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Reference</a:t>
            </a:r>
            <a:r>
              <a:rPr lang="en-AU" sz="52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: P. Cortez, A. </a:t>
            </a:r>
            <a:r>
              <a:rPr lang="en-AU" sz="52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Cerdeira</a:t>
            </a:r>
            <a:r>
              <a:rPr lang="en-AU" sz="52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, F. Almeida, T. Matos and J. Reis. </a:t>
            </a:r>
            <a:r>
              <a:rPr lang="en-AU" sz="52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Modelling </a:t>
            </a:r>
            <a:r>
              <a:rPr lang="en-AU" sz="52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wine preferences by data mining from physicochemical properties. In Decision Support Systems, Elsevier, 47(4):547-553. ISSN: 0167-9236.</a:t>
            </a:r>
          </a:p>
        </p:txBody>
      </p:sp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8112" y="1597230"/>
            <a:ext cx="5731510" cy="42983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556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77334" y="973668"/>
            <a:ext cx="9889066" cy="706964"/>
          </a:xfrm>
        </p:spPr>
        <p:txBody>
          <a:bodyPr/>
          <a:lstStyle/>
          <a:p>
            <a:r>
              <a:rPr lang="en-AU" dirty="0" smtClean="0"/>
              <a:t>Correlation </a:t>
            </a:r>
            <a:r>
              <a:rPr lang="en-AU" dirty="0"/>
              <a:t>between the different variables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627" y="2281766"/>
            <a:ext cx="4909456" cy="4423833"/>
          </a:xfrm>
        </p:spPr>
      </p:pic>
      <p:sp>
        <p:nvSpPr>
          <p:cNvPr id="10" name="TextBox 9"/>
          <p:cNvSpPr txBox="1"/>
          <p:nvPr/>
        </p:nvSpPr>
        <p:spPr>
          <a:xfrm>
            <a:off x="7018868" y="3725333"/>
            <a:ext cx="4038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There </a:t>
            </a:r>
            <a:r>
              <a:rPr lang="en-AU" dirty="0"/>
              <a:t>is weak to moderate </a:t>
            </a:r>
            <a:r>
              <a:rPr lang="en-AU" dirty="0" smtClean="0"/>
              <a:t>correlations (linear relations) between the </a:t>
            </a:r>
            <a:r>
              <a:rPr lang="en-AU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53478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08000" y="846668"/>
            <a:ext cx="10464800" cy="706964"/>
          </a:xfrm>
        </p:spPr>
        <p:txBody>
          <a:bodyPr/>
          <a:lstStyle/>
          <a:p>
            <a:r>
              <a:rPr lang="en-AU" sz="3200" dirty="0" smtClean="0"/>
              <a:t>Main Attributes (Predictors) vs. Quality (Response)</a:t>
            </a:r>
            <a:endParaRPr lang="en-AU" sz="32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622" y="2403157"/>
            <a:ext cx="2709304" cy="190401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507" y="2510111"/>
            <a:ext cx="2573654" cy="179706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4801" y="2527095"/>
            <a:ext cx="2382931" cy="174708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7879" y="2648691"/>
            <a:ext cx="2487653" cy="168892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66800" y="4495899"/>
            <a:ext cx="254212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 smtClean="0"/>
              <a:t>Alcohol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 smtClean="0"/>
              <a:t>wine </a:t>
            </a:r>
            <a:r>
              <a:rPr lang="en-AU" sz="1000" dirty="0"/>
              <a:t>sensory </a:t>
            </a:r>
            <a:r>
              <a:rPr lang="en-AU" sz="1000" dirty="0" smtClean="0"/>
              <a:t>sensations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 smtClean="0"/>
              <a:t>interaction </a:t>
            </a:r>
            <a:r>
              <a:rPr lang="en-AU" sz="1000" dirty="0"/>
              <a:t>with other </a:t>
            </a:r>
            <a:r>
              <a:rPr lang="en-AU" sz="1000" dirty="0" smtClean="0"/>
              <a:t>components </a:t>
            </a:r>
            <a:r>
              <a:rPr lang="en-AU" sz="1000" dirty="0"/>
              <a:t>(aromas, tannins</a:t>
            </a:r>
            <a:r>
              <a:rPr lang="en-AU" sz="1000" dirty="0" smtClean="0"/>
              <a:t>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 smtClean="0"/>
              <a:t>influence </a:t>
            </a:r>
            <a:r>
              <a:rPr lang="en-AU" sz="1000" dirty="0"/>
              <a:t>in </a:t>
            </a:r>
            <a:r>
              <a:rPr lang="en-AU" sz="1000" dirty="0" smtClean="0"/>
              <a:t>viscosity </a:t>
            </a:r>
            <a:r>
              <a:rPr lang="en-AU" sz="1000" dirty="0"/>
              <a:t>and </a:t>
            </a:r>
            <a:r>
              <a:rPr lang="en-AU" sz="1000" dirty="0" smtClean="0"/>
              <a:t>body, </a:t>
            </a:r>
            <a:r>
              <a:rPr lang="en-AU" sz="1000" dirty="0"/>
              <a:t>perception of astringency, sourness, sweetness, aroma, and </a:t>
            </a:r>
            <a:r>
              <a:rPr lang="en-AU" sz="1000" dirty="0" smtClean="0"/>
              <a:t>flavour</a:t>
            </a:r>
            <a:endParaRPr lang="en-AU" sz="1000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/>
              <a:t>H</a:t>
            </a:r>
            <a:r>
              <a:rPr lang="en-AU" sz="1000" dirty="0" smtClean="0"/>
              <a:t>elps </a:t>
            </a:r>
            <a:r>
              <a:rPr lang="en-AU" sz="1000" dirty="0"/>
              <a:t>balance sweetness and acidity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351449" y="4454309"/>
            <a:ext cx="20659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 smtClean="0"/>
              <a:t>Citric acid</a:t>
            </a:r>
          </a:p>
          <a:p>
            <a:pPr algn="ctr"/>
            <a:endParaRPr lang="en-AU" sz="1000" b="1" dirty="0" smtClean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 smtClean="0"/>
              <a:t>can </a:t>
            </a:r>
            <a:r>
              <a:rPr lang="en-AU" sz="1000" dirty="0"/>
              <a:t>impart specific flavours and additional acidity to </a:t>
            </a:r>
            <a:r>
              <a:rPr lang="en-AU" sz="1000" dirty="0" smtClean="0"/>
              <a:t>wine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/>
              <a:t>in small </a:t>
            </a:r>
            <a:r>
              <a:rPr lang="en-AU" sz="1000" dirty="0" smtClean="0"/>
              <a:t>quantities can </a:t>
            </a:r>
            <a:r>
              <a:rPr lang="en-AU" sz="1000" dirty="0"/>
              <a:t>add 'freshness' and flavour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22568" y="4479065"/>
            <a:ext cx="20567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 smtClean="0"/>
              <a:t>Sulphates</a:t>
            </a:r>
          </a:p>
          <a:p>
            <a:pPr algn="ctr"/>
            <a:endParaRPr lang="en-AU" sz="1000" b="1" dirty="0" smtClean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 smtClean="0"/>
              <a:t>used </a:t>
            </a:r>
            <a:r>
              <a:rPr lang="en-AU" sz="1000" dirty="0"/>
              <a:t>as </a:t>
            </a:r>
            <a:r>
              <a:rPr lang="en-AU" sz="1000" dirty="0" smtClean="0"/>
              <a:t>preservative, acts as antimicrobial, </a:t>
            </a:r>
            <a:r>
              <a:rPr lang="en-AU" sz="1000" dirty="0"/>
              <a:t>and prevent </a:t>
            </a:r>
            <a:r>
              <a:rPr lang="en-AU" sz="1000" dirty="0" smtClean="0"/>
              <a:t>oxidation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 smtClean="0"/>
              <a:t>Affect aroma and flavour</a:t>
            </a:r>
            <a:endParaRPr lang="en-AU" sz="1000" dirty="0"/>
          </a:p>
        </p:txBody>
      </p:sp>
      <p:sp>
        <p:nvSpPr>
          <p:cNvPr id="19" name="TextBox 18"/>
          <p:cNvSpPr txBox="1"/>
          <p:nvPr/>
        </p:nvSpPr>
        <p:spPr>
          <a:xfrm>
            <a:off x="4014822" y="4479065"/>
            <a:ext cx="238033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 smtClean="0"/>
              <a:t>Volatile acidity</a:t>
            </a:r>
          </a:p>
          <a:p>
            <a:pPr algn="ctr"/>
            <a:endParaRPr lang="en-AU" sz="1000" b="1" dirty="0" smtClean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 smtClean="0"/>
              <a:t>important </a:t>
            </a:r>
            <a:r>
              <a:rPr lang="en-AU" sz="1000" dirty="0"/>
              <a:t>sensory parameter, with higher levels indicating wine </a:t>
            </a:r>
            <a:r>
              <a:rPr lang="en-AU" sz="1000" dirty="0" smtClean="0"/>
              <a:t>spoilage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/>
              <a:t>too high </a:t>
            </a:r>
            <a:r>
              <a:rPr lang="en-AU" sz="1000" dirty="0" smtClean="0"/>
              <a:t>levels </a:t>
            </a:r>
            <a:r>
              <a:rPr lang="en-AU" sz="1000" dirty="0"/>
              <a:t>can lead to an unpleasant, vinegar </a:t>
            </a:r>
            <a:r>
              <a:rPr lang="en-AU" sz="1000" dirty="0" smtClean="0"/>
              <a:t>taste</a:t>
            </a:r>
            <a:endParaRPr lang="en-AU" sz="1000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1000" dirty="0" smtClean="0"/>
              <a:t>affects </a:t>
            </a:r>
            <a:r>
              <a:rPr lang="en-AU" sz="1000" dirty="0"/>
              <a:t>taste in wine (sourness if too high and dense if too low</a:t>
            </a:r>
            <a:r>
              <a:rPr lang="en-AU" sz="1000" dirty="0" smtClean="0"/>
              <a:t>)</a:t>
            </a:r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8405886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10366</TotalTime>
  <Words>654</Words>
  <Application>Microsoft Office PowerPoint</Application>
  <PresentationFormat>Widescreen</PresentationFormat>
  <Paragraphs>112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Comic Sans MS</vt:lpstr>
      <vt:lpstr>Wingdings</vt:lpstr>
      <vt:lpstr>Wingdings 3</vt:lpstr>
      <vt:lpstr>Ion Boardroom</vt:lpstr>
      <vt:lpstr>INSTITUTE OF DATA  MINI PROJECT 1</vt:lpstr>
      <vt:lpstr>Wine industry context</vt:lpstr>
      <vt:lpstr>Business question</vt:lpstr>
      <vt:lpstr>Importance of the question</vt:lpstr>
      <vt:lpstr>Pipeline</vt:lpstr>
      <vt:lpstr>Quality assessment </vt:lpstr>
      <vt:lpstr>Dataset</vt:lpstr>
      <vt:lpstr>Correlation between the different variables</vt:lpstr>
      <vt:lpstr>Main Attributes (Predictors) vs. Quality (Response)</vt:lpstr>
      <vt:lpstr>Key findings:  Comparing main attributes (predictors) against response(quality)</vt:lpstr>
      <vt:lpstr>Conclusions and next steps</vt:lpstr>
      <vt:lpstr>Any 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Monica</dc:creator>
  <cp:lastModifiedBy>Monica</cp:lastModifiedBy>
  <cp:revision>162</cp:revision>
  <dcterms:created xsi:type="dcterms:W3CDTF">2021-01-26T05:05:55Z</dcterms:created>
  <dcterms:modified xsi:type="dcterms:W3CDTF">2021-02-06T01:34:18Z</dcterms:modified>
</cp:coreProperties>
</file>

<file path=docProps/thumbnail.jpeg>
</file>